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sldIdLst>
    <p:sldId id="262" r:id="rId5"/>
    <p:sldId id="261" r:id="rId6"/>
    <p:sldId id="264" r:id="rId7"/>
    <p:sldId id="265" r:id="rId8"/>
    <p:sldId id="271" r:id="rId9"/>
    <p:sldId id="286" r:id="rId10"/>
    <p:sldId id="280" r:id="rId11"/>
    <p:sldId id="281" r:id="rId12"/>
    <p:sldId id="282" r:id="rId13"/>
    <p:sldId id="283" r:id="rId14"/>
    <p:sldId id="284" r:id="rId15"/>
    <p:sldId id="287" r:id="rId16"/>
    <p:sldId id="288" r:id="rId17"/>
    <p:sldId id="289" r:id="rId18"/>
    <p:sldId id="290" r:id="rId19"/>
    <p:sldId id="291" r:id="rId20"/>
    <p:sldId id="292" r:id="rId21"/>
    <p:sldId id="285" r:id="rId22"/>
    <p:sldId id="269" r:id="rId23"/>
    <p:sldId id="272" r:id="rId24"/>
    <p:sldId id="296" r:id="rId25"/>
    <p:sldId id="297" r:id="rId26"/>
    <p:sldId id="295" r:id="rId27"/>
    <p:sldId id="298" r:id="rId28"/>
    <p:sldId id="299" r:id="rId29"/>
    <p:sldId id="301" r:id="rId30"/>
    <p:sldId id="270" r:id="rId31"/>
    <p:sldId id="279" r:id="rId32"/>
    <p:sldId id="275" r:id="rId33"/>
    <p:sldId id="277" r:id="rId34"/>
    <p:sldId id="27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3B900-7999-6260-A1B6-98A9E7FCC9CC}" v="2" dt="2024-06-02T23:41:26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0helmznQAs?si=YMxte3QlMkTwzkKg" TargetMode="External"/><Relationship Id="rId2" Type="http://schemas.openxmlformats.org/officeDocument/2006/relationships/hyperlink" Target="https://youtu.be/3pcokxvGD1k?si=NVFW2gv7hkKHjyO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gc1eoe-C5-Q?si=lgZRHLSzvukc0W0Y" TargetMode="External"/><Relationship Id="rId4" Type="http://schemas.openxmlformats.org/officeDocument/2006/relationships/hyperlink" Target="https://youtu.be/8l4VsNSX_kw?si=irzuUuN7p8r7sPR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D6DC-DE0E-B606-EAA2-C00ED77E1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Green’s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5297D-2562-E670-613A-6E1085E83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Jules Hunter &amp; Marco-Antonio Sahagun</a:t>
            </a:r>
          </a:p>
        </p:txBody>
      </p:sp>
    </p:spTree>
    <p:extLst>
      <p:ext uri="{BB962C8B-B14F-4D97-AF65-F5344CB8AC3E}">
        <p14:creationId xmlns:p14="http://schemas.microsoft.com/office/powerpoint/2010/main" val="2441545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79921C4-9881-B606-2899-1582FEA51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355273"/>
            <a:ext cx="8946872" cy="41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3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DDFB6C2-30B0-6487-9989-A7237951E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411190"/>
            <a:ext cx="8946872" cy="40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6432B49-12A3-FF7F-2DF2-EE2F92BB6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165152"/>
            <a:ext cx="8946872" cy="45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5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73C66A2-F28F-48DB-BA8F-4D845D014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221070"/>
            <a:ext cx="8946872" cy="44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0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B214E01E-0BD6-6D45-CFA6-ABDE67F2B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232253"/>
            <a:ext cx="8946872" cy="43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98AD8DD-1A6A-9FA9-3A1D-6B6393B86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9164" y="974724"/>
            <a:ext cx="82684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41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A59103F-9533-3E5B-8793-764F04DAA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209885"/>
            <a:ext cx="8946872" cy="44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2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7BA603-0C2B-3A91-26FD-8131C999B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064499"/>
            <a:ext cx="8946872" cy="47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6C75120-B6A8-FEB4-F4B2-3BC9832EA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2612" y="1208502"/>
            <a:ext cx="10191150" cy="39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7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0871-376B-DD98-7791-83C4721E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92063"/>
          </a:xfrm>
        </p:spPr>
        <p:txBody>
          <a:bodyPr>
            <a:normAutofit fontScale="90000"/>
          </a:bodyPr>
          <a:lstStyle/>
          <a:p>
            <a:r>
              <a:rPr lang="en-US"/>
              <a:t>Properties of Green’s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1C7A-6F25-DF85-A821-6B1597C98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530626"/>
                <a:ext cx="10018713" cy="421234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arenR"/>
                </a:pPr>
                <a:r>
                  <a:rPr lang="en-US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satisfies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wrt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except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. </a:t>
                </a:r>
              </a:p>
              <a:p>
                <a:pPr lvl="1"/>
                <a:r>
                  <a:rPr lang="en-US"/>
                  <a:t>“it satisfies the homogenous equation”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satisfies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boundary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conditions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“G is continuous at x = s”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“The derivative has a jump discontinuity at x = s”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1C7A-6F25-DF85-A821-6B1597C98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530626"/>
                <a:ext cx="10018713" cy="4212347"/>
              </a:xfrm>
              <a:blipFill>
                <a:blip r:embed="rId2"/>
                <a:stretch>
                  <a:fillRect l="-1764" t="-3473" b="-4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CB7CC0-71C0-F240-CE75-130575646042}"/>
              </a:ext>
            </a:extLst>
          </p:cNvPr>
          <p:cNvSpPr/>
          <p:nvPr/>
        </p:nvSpPr>
        <p:spPr>
          <a:xfrm>
            <a:off x="8091814" y="2617940"/>
            <a:ext cx="3883068" cy="38454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87993A-62ED-FED3-0E2E-CA24C2810C5C}"/>
                  </a:ext>
                </a:extLst>
              </p:cNvPr>
              <p:cNvSpPr txBox="1"/>
              <p:nvPr/>
            </p:nvSpPr>
            <p:spPr>
              <a:xfrm>
                <a:off x="8254652" y="2805830"/>
                <a:ext cx="3557392" cy="343170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/>
                  <a:t>Generalized functions / Distributions</a:t>
                </a:r>
              </a:p>
              <a:p>
                <a:r>
                  <a:rPr lang="en-US" sz="1500" b="1"/>
                  <a:t>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/>
                  <a:t> are examples of generalized functions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behaves in the same way that “</a:t>
                </a:r>
                <a:r>
                  <a:rPr lang="en-US" sz="2000" b="1"/>
                  <a:t>impulse</a:t>
                </a:r>
                <a:r>
                  <a:rPr lang="en-US" sz="2000"/>
                  <a:t>” is used in physics, to describe a force that is exerted over a vanishingly small interval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87993A-62ED-FED3-0E2E-CA24C281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652" y="2805830"/>
                <a:ext cx="3557392" cy="3431709"/>
              </a:xfrm>
              <a:prstGeom prst="rect">
                <a:avLst/>
              </a:prstGeom>
              <a:blipFill>
                <a:blip r:embed="rId2"/>
                <a:stretch>
                  <a:fillRect l="-2055" t="-1066" r="-1199" b="-2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3" descr="An Introduction to the Dirac Delta Function and Applications in Physics |  by Kensei Sakamoto | Medium">
            <a:extLst>
              <a:ext uri="{FF2B5EF4-FFF2-40B4-BE49-F238E27FC236}">
                <a16:creationId xmlns:a16="http://schemas.microsoft.com/office/drawing/2014/main" id="{AAC8F685-20B7-3129-0550-A8EBC905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793" y="2805829"/>
            <a:ext cx="3771109" cy="3431709"/>
          </a:xfrm>
          <a:prstGeom prst="rect">
            <a:avLst/>
          </a:prstGeom>
        </p:spPr>
      </p:pic>
      <p:pic>
        <p:nvPicPr>
          <p:cNvPr id="6" name="Content Placeholder 25" descr="Heaviside Step Function - an overview | ScienceDirect Topics">
            <a:extLst>
              <a:ext uri="{FF2B5EF4-FFF2-40B4-BE49-F238E27FC236}">
                <a16:creationId xmlns:a16="http://schemas.microsoft.com/office/drawing/2014/main" id="{D4475920-3F14-37DD-DC6F-A231609D4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4" y="2735557"/>
            <a:ext cx="3683685" cy="3610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30B72-11A7-B7E9-810A-AD3DAA66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72617"/>
            <a:ext cx="10018713" cy="986590"/>
          </a:xfrm>
        </p:spPr>
        <p:txBody>
          <a:bodyPr/>
          <a:lstStyle/>
          <a:p>
            <a:r>
              <a:rPr lang="en-US"/>
              <a:t>Context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99EAE-222A-7332-C59F-4427EEBCD5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1222" y="889347"/>
                <a:ext cx="10183660" cy="557408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Recall…</a:t>
                </a:r>
              </a:p>
              <a:p>
                <a:r>
                  <a:rPr lang="en-US" b="1"/>
                  <a:t>Heaviside (unit step) function</a:t>
                </a:r>
                <a:r>
                  <a:rPr lang="en-US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r>
                  <a:rPr lang="en-US" b="1"/>
                  <a:t>Dirac delta function</a:t>
                </a:r>
                <a:r>
                  <a:rPr lang="en-US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US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Properties of delta functions: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99EAE-222A-7332-C59F-4427EEBCD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1222" y="889347"/>
                <a:ext cx="10183660" cy="5574083"/>
              </a:xfrm>
              <a:blipFill>
                <a:blip r:embed="rId5"/>
                <a:stretch>
                  <a:fillRect l="-155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5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1218-386E-AAC1-9812-5CEEAA9E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548013"/>
            <a:ext cx="10018713" cy="717115"/>
          </a:xfrm>
        </p:spPr>
        <p:txBody>
          <a:bodyPr/>
          <a:lstStyle/>
          <a:p>
            <a:r>
              <a:rPr lang="en-US"/>
              <a:t>Computing Green’s Function - BVPs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79A5B1-A96E-F9F5-8F62-3528DDA274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814045"/>
                <a:ext cx="10018713" cy="450623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Recall that Green’s function is defined by 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/>
                  <a:t>, yielding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/>
                  <a:t> .</a:t>
                </a:r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, a and b are boundaries</a:t>
                </a:r>
              </a:p>
              <a:p>
                <a:r>
                  <a:rPr lang="en-US"/>
                  <a:t>The G must satisfy the properties of Green’s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79A5B1-A96E-F9F5-8F62-3528DDA27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814045"/>
                <a:ext cx="10018713" cy="4506238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48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F55CFA5-19D1-997D-1A06-DC858872D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500660"/>
            <a:ext cx="8946872" cy="384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2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43137C-0019-5FF6-7196-E5BBC3611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064499"/>
            <a:ext cx="8946872" cy="47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63C4DF1C-E42F-814B-0A8A-37CB001EC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612495"/>
            <a:ext cx="8946872" cy="36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6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218F3D4-2986-7F00-78F4-29009877E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802617"/>
            <a:ext cx="8946872" cy="32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35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EC85A3-A1F5-1A2A-12FB-2931FD3A0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075682"/>
            <a:ext cx="8946872" cy="469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2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1D8ED2D-8653-1519-D38A-940A8AF8E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880901"/>
            <a:ext cx="8946872" cy="30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43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899C-1E6C-CCBF-65C3-1C07A4DB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72857"/>
            <a:ext cx="10018713" cy="892479"/>
          </a:xfrm>
        </p:spPr>
        <p:txBody>
          <a:bodyPr/>
          <a:lstStyle/>
          <a:p>
            <a:r>
              <a:rPr lang="en-US"/>
              <a:t>Fourier representation of Green’s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C896F-227C-F07A-E095-71E03E109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728593"/>
                <a:ext cx="10018713" cy="40626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Green’s functions may be represented by Fourier sine series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Fourier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coefficient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</m:oMath>
                </a14:m>
                <a:endParaRPr lang="en-US"/>
              </a:p>
              <a:p>
                <a:r>
                  <a:rPr lang="en-US"/>
                  <a:t>This is the solution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/>
                  <a:t> with boundary conditions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The solution being: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/>
              </a:p>
              <a:p>
                <a:r>
                  <a:rPr lang="en-US"/>
                  <a:t>Thus the Fourier representation of Green’s function takes the form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/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C896F-227C-F07A-E095-71E03E109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728593"/>
                <a:ext cx="10018713" cy="4062608"/>
              </a:xfrm>
              <a:blipFill>
                <a:blip r:embed="rId2"/>
                <a:stretch>
                  <a:fillRect l="-1521" t="-7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92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3AE6-7D08-B1CF-67CF-3F175DD0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321" y="199373"/>
            <a:ext cx="10018713" cy="867427"/>
          </a:xfrm>
        </p:spPr>
        <p:txBody>
          <a:bodyPr>
            <a:normAutofit fontScale="90000"/>
          </a:bodyPr>
          <a:lstStyle/>
          <a:p>
            <a:r>
              <a:rPr lang="en-US"/>
              <a:t>Using Green’s functions for PDE’s – Poisson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31C79-ED2A-66E6-0563-41C6A902C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066800"/>
                <a:ext cx="10391460" cy="5591827"/>
              </a:xfrm>
            </p:spPr>
            <p:txBody>
              <a:bodyPr anchor="t"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How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Equation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/>
                  <a:t> with boundary condition (Dirichlet):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boundary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/>
                  <a:t>using Green’s functions?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Laplacian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operator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r>
                  <a:rPr lang="en-US"/>
                  <a:t>The Green’s function satisfies: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lvl="2"/>
                <a:r>
                  <a:rPr lang="en-US" i="1"/>
                  <a:t>p </a:t>
                </a:r>
                <a:r>
                  <a:rPr lang="en-US"/>
                  <a:t> and </a:t>
                </a:r>
                <a:r>
                  <a:rPr lang="en-US" i="1"/>
                  <a:t>q </a:t>
                </a:r>
                <a:r>
                  <a:rPr lang="en-US"/>
                  <a:t> are dummy variables</a:t>
                </a:r>
                <a:endParaRPr lang="en-US" i="1"/>
              </a:p>
              <a:p>
                <a:r>
                  <a:rPr lang="en-US"/>
                  <a:t>Use Green’s Identities:</a:t>
                </a:r>
              </a:p>
              <a:p>
                <a:pPr lvl="1"/>
                <a:r>
                  <a:rPr lang="en-US"/>
                  <a:t>Derived from the divergence theorem: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𝑛𝑑𝑆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∭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𝑑𝑖𝑣𝐹𝑑𝑉</m:t>
                        </m:r>
                      </m:e>
                    </m:nary>
                  </m:oMath>
                </a14:m>
                <a:endParaRPr lang="en-US"/>
              </a:p>
              <a:p>
                <a:pPr lvl="1"/>
                <a:r>
                  <a:rPr lang="en-US"/>
                  <a:t>A mix of Green’s identities and multivariable calculus allow us to solve the Poisson equation </a:t>
                </a:r>
              </a:p>
              <a:p>
                <a:r>
                  <a:rPr lang="en-US"/>
                  <a:t>Essentially, Green’s functions work by breaking up f into a bunch of impulses and creating sub-problems around those. Solving for G in response to those impulse inputs and integrating the responses over the whole domain gives the whole solution. 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31C79-ED2A-66E6-0563-41C6A902C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066800"/>
                <a:ext cx="10391460" cy="5591827"/>
              </a:xfrm>
              <a:blipFill>
                <a:blip r:embed="rId2"/>
                <a:stretch>
                  <a:fillRect l="-1290" r="-821" b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6F62-86AA-2495-66A8-C9F943BD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06888"/>
            <a:ext cx="10018713" cy="867426"/>
          </a:xfrm>
        </p:spPr>
        <p:txBody>
          <a:bodyPr>
            <a:normAutofit/>
          </a:bodyPr>
          <a:lstStyle/>
          <a:p>
            <a:r>
              <a:rPr lang="en-US"/>
              <a:t>Important Green’s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07C3F7-F098-AEA1-F53B-A0C977C75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553227"/>
                <a:ext cx="10018713" cy="4997885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Equation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Laplacian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operator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/>
              </a:p>
              <a:p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Poisson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Equation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Laplacian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operator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07C3F7-F098-AEA1-F53B-A0C977C75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553227"/>
                <a:ext cx="10018713" cy="4997885"/>
              </a:xfrm>
              <a:blipFill>
                <a:blip r:embed="rId2"/>
                <a:stretch>
                  <a:fillRect l="-1521" t="-2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39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25012D-123B-6AA9-B2BD-98265DDB6A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005612"/>
                <a:ext cx="10018713" cy="5229726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/>
                  <a:t>An </a:t>
                </a:r>
                <a:r>
                  <a:rPr lang="en-US" b="1"/>
                  <a:t>operator</a:t>
                </a:r>
                <a:r>
                  <a:rPr lang="en-US"/>
                  <a:t> is a mapping or function that acts on elements of a space to produce elements of another space. A </a:t>
                </a:r>
                <a:r>
                  <a:rPr lang="en-US" b="1"/>
                  <a:t>linear operator </a:t>
                </a:r>
                <a:r>
                  <a:rPr lang="en-US"/>
                  <a:t>is a mapping or function that is usually defined to satisfy conditions of additivity and multiplicativity.</a:t>
                </a:r>
              </a:p>
              <a:p>
                <a:pPr lvl="1"/>
                <a:r>
                  <a:rPr lang="en-US"/>
                  <a:t>Additivity: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Multiplicativity: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Differential operators are linear operators.</a:t>
                </a:r>
              </a:p>
              <a:p>
                <a:pPr lvl="1"/>
                <a:r>
                  <a:rPr lang="en-US"/>
                  <a:t>Ex: in the differential equation y’’ – y’ = 1, a linear, differential operator L can be defined as 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,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′′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box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′ = 1</m:t>
                    </m:r>
                  </m:oMath>
                </a14:m>
                <a:endParaRPr lang="en-US"/>
              </a:p>
              <a:p>
                <a:pPr marL="914400" lvl="2" indent="0">
                  <a:buNone/>
                </a:pPr>
                <a:r>
                  <a:rPr lang="en-US"/>
                  <a:t>We can now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b="0"/>
              </a:p>
              <a:p>
                <a:pPr lvl="1"/>
                <a:r>
                  <a:rPr lang="en-US" b="0"/>
                  <a:t>Generally, </a:t>
                </a:r>
                <a:r>
                  <a:rPr lang="en-US"/>
                  <a:t>any linear, non-homogenous differential equation can be written as 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endParaRPr lang="en-US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25012D-123B-6AA9-B2BD-98265DDB6A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005612"/>
                <a:ext cx="10018713" cy="5229726"/>
              </a:xfrm>
              <a:blipFill>
                <a:blip r:embed="rId2"/>
                <a:stretch>
                  <a:fillRect l="-1521" t="-4312" r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90D87BC-6833-23EC-1FC0-2E082BF0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7358"/>
            <a:ext cx="10018713" cy="568234"/>
          </a:xfrm>
        </p:spPr>
        <p:txBody>
          <a:bodyPr>
            <a:normAutofit fontScale="90000"/>
          </a:bodyPr>
          <a:lstStyle/>
          <a:p>
            <a:r>
              <a:rPr lang="en-US"/>
              <a:t>Linear operators</a:t>
            </a:r>
          </a:p>
        </p:txBody>
      </p:sp>
    </p:spTree>
    <p:extLst>
      <p:ext uri="{BB962C8B-B14F-4D97-AF65-F5344CB8AC3E}">
        <p14:creationId xmlns:p14="http://schemas.microsoft.com/office/powerpoint/2010/main" val="11313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E3EA-C219-8092-1010-DFCD7A07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92063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C5FAF6-1E9F-064B-9D4F-F3D1C9DF76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377863"/>
                <a:ext cx="10018713" cy="4413337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/>
                  <a:t>Green’s functions are a method to solve linear, non-homogenous differential equations </a:t>
                </a:r>
              </a:p>
              <a:p>
                <a:pPr lvl="1"/>
                <a:r>
                  <a:rPr lang="en-US"/>
                  <a:t>They rely on the special properties of delta functions to give answers to IVPs and BVPs</a:t>
                </a:r>
              </a:p>
              <a:p>
                <a:pPr lvl="1"/>
                <a:r>
                  <a:rPr lang="en-US"/>
                  <a:t>They are useful in engineering and physics to solve complex problems in quantum mechanics, electro dynamics, signal processing, and more.</a:t>
                </a:r>
              </a:p>
              <a:p>
                <a:r>
                  <a:rPr lang="en-US"/>
                  <a:t>Green’s functions are constructed out of two independent solutions to the homogenous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  <a:p>
                <a:r>
                  <a:rPr lang="en-US"/>
                  <a:t>A Green’s function must satisfy 5 properties that enforce proportionality to the homogenous solutions (1), boundary conditions (2), continuity (3 &amp;4), and symmetry/reciprocity (5). </a:t>
                </a:r>
              </a:p>
              <a:p>
                <a:r>
                  <a:rPr lang="en-US"/>
                  <a:t>Green’s functions can be represented by Fourier sine series.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C5FAF6-1E9F-064B-9D4F-F3D1C9DF7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377863"/>
                <a:ext cx="10018713" cy="4413337"/>
              </a:xfrm>
              <a:blipFill>
                <a:blip r:embed="rId2"/>
                <a:stretch>
                  <a:fillRect l="-1521" t="-5110" r="-1460" b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683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C0BD-A6BE-25FA-B470-2DB18456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6323"/>
            <a:ext cx="10018713" cy="853338"/>
          </a:xfrm>
        </p:spPr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E6A77-1B90-120D-7B65-0A5D879F7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39661"/>
            <a:ext cx="10018713" cy="513567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Text</a:t>
            </a:r>
          </a:p>
          <a:p>
            <a:pPr lvl="1"/>
            <a:r>
              <a:rPr lang="en-US"/>
              <a:t>“Partial Differential Equations and Boundary-Value Problems with Applications (Third Edition),” Chapter 8: Green’s Functions, Mark A. Pinsky</a:t>
            </a:r>
          </a:p>
          <a:p>
            <a:pPr lvl="1"/>
            <a:r>
              <a:rPr lang="en-US"/>
              <a:t>“Partial Differential Equations,” </a:t>
            </a:r>
            <a:r>
              <a:rPr lang="en-US" err="1"/>
              <a:t>Schaum’s</a:t>
            </a:r>
            <a:r>
              <a:rPr lang="en-US"/>
              <a:t> Outlines, Paul </a:t>
            </a:r>
            <a:r>
              <a:rPr lang="en-US" err="1"/>
              <a:t>DuChateau</a:t>
            </a:r>
            <a:r>
              <a:rPr lang="en-US"/>
              <a:t>, David W. </a:t>
            </a:r>
            <a:r>
              <a:rPr lang="en-US" err="1"/>
              <a:t>Zachmann</a:t>
            </a:r>
            <a:endParaRPr lang="en-US"/>
          </a:p>
          <a:p>
            <a:pPr lvl="1"/>
            <a:r>
              <a:rPr lang="en-US"/>
              <a:t>“Boundary Value Problems and Partial Differential Equations,” Mayer </a:t>
            </a:r>
            <a:r>
              <a:rPr lang="en-US" err="1"/>
              <a:t>Humi</a:t>
            </a:r>
            <a:r>
              <a:rPr lang="en-US"/>
              <a:t>, William B. Biller</a:t>
            </a:r>
          </a:p>
          <a:p>
            <a:r>
              <a:rPr lang="en-US"/>
              <a:t>Video</a:t>
            </a:r>
          </a:p>
          <a:p>
            <a:pPr lvl="1"/>
            <a:r>
              <a:rPr lang="en-US"/>
              <a:t>“Introduction to Greens Functions from a simple example,” Daniel An, </a:t>
            </a:r>
            <a:r>
              <a:rPr lang="en-US">
                <a:hlinkClick r:id="rId2"/>
              </a:rPr>
              <a:t>https://youtu.be/3pcokxvGD1k?si=NVFW2gv7hkKHjyO0</a:t>
            </a:r>
            <a:r>
              <a:rPr lang="en-US"/>
              <a:t> </a:t>
            </a:r>
          </a:p>
          <a:p>
            <a:pPr lvl="1"/>
            <a:r>
              <a:rPr lang="en-US"/>
              <a:t>“Green’s Functions | Chapter 3 Differential Equations,” </a:t>
            </a:r>
            <a:r>
              <a:rPr lang="en-US" err="1"/>
              <a:t>Sabetta</a:t>
            </a:r>
            <a:r>
              <a:rPr lang="en-US"/>
              <a:t> Talks Math, </a:t>
            </a:r>
            <a:r>
              <a:rPr lang="en-US">
                <a:hlinkClick r:id="rId3"/>
              </a:rPr>
              <a:t>https://youtu.be/E0helmznQAs?si=YMxte3QlMkTwzkKg</a:t>
            </a:r>
            <a:endParaRPr lang="en-US"/>
          </a:p>
          <a:p>
            <a:pPr lvl="1"/>
            <a:r>
              <a:rPr lang="en-US"/>
              <a:t>“Green’s function for Sturm-Liouville problems,” Nathan </a:t>
            </a:r>
            <a:r>
              <a:rPr lang="en-US" err="1"/>
              <a:t>Kutz</a:t>
            </a:r>
            <a:r>
              <a:rPr lang="en-US"/>
              <a:t>, </a:t>
            </a:r>
            <a:r>
              <a:rPr lang="en-US">
                <a:hlinkClick r:id="rId4"/>
              </a:rPr>
              <a:t>https://youtu.be/8l4VsNSX_kw?si=irzuUuN7p8r7sPRS</a:t>
            </a:r>
            <a:r>
              <a:rPr lang="en-US"/>
              <a:t> </a:t>
            </a:r>
          </a:p>
          <a:p>
            <a:pPr lvl="1"/>
            <a:r>
              <a:rPr lang="en-US"/>
              <a:t>“Section 4.8 – Green’s Functions – Part 1,” Professor </a:t>
            </a:r>
            <a:r>
              <a:rPr lang="en-US" err="1"/>
              <a:t>Yenerall’s</a:t>
            </a:r>
            <a:r>
              <a:rPr lang="en-US"/>
              <a:t> Math Help, </a:t>
            </a:r>
            <a:r>
              <a:rPr lang="en-US">
                <a:hlinkClick r:id="rId5"/>
              </a:rPr>
              <a:t>https://youtu.be/gc1eoe-C5-Q?si=lgZRHLSzvukc0W0Y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36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F734-1B7D-A759-656B-4A07E53B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71847"/>
            <a:ext cx="10018713" cy="764177"/>
          </a:xfrm>
        </p:spPr>
        <p:txBody>
          <a:bodyPr/>
          <a:lstStyle/>
          <a:p>
            <a:r>
              <a:rPr lang="en-US"/>
              <a:t>Green’s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05323-0537-3AEF-D541-F7D4D9FB5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7360" y="836024"/>
                <a:ext cx="10123713" cy="5760719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Green’s functions are a method for calculating general solutions to linear, non-homogenous differential equations.</a:t>
                </a:r>
              </a:p>
              <a:p>
                <a:pPr marL="0" indent="0">
                  <a:buNone/>
                </a:pPr>
                <a:r>
                  <a:rPr lang="en-US"/>
                  <a:t>Definition: </a:t>
                </a:r>
              </a:p>
              <a:p>
                <a:r>
                  <a:rPr lang="en-US"/>
                  <a:t>Consider the 2</a:t>
                </a:r>
                <a:r>
                  <a:rPr lang="en-US" baseline="30000"/>
                  <a:t>nd</a:t>
                </a:r>
                <a:r>
                  <a:rPr lang="en-US"/>
                  <a:t> order, linear, non-homogenous differential equation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ea typeface="Cambria Math" panose="020405030504060302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/>
                  <a:t>	with boundary conditions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>
                    <a:ea typeface="Cambria Math" panose="02040503050406030204" pitchFamily="18" charset="0"/>
                  </a:rPr>
                  <a:t>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The </a:t>
                </a:r>
                <a:r>
                  <a:rPr lang="en-US" b="1"/>
                  <a:t>Green’s function </a:t>
                </a:r>
                <a:r>
                  <a:rPr lang="en-US"/>
                  <a:t>for the linear operator L is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so 	that:</a:t>
                </a:r>
              </a:p>
              <a:p>
                <a:pPr marL="0" indent="0" algn="ctr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>
                  <a:ea typeface="Cambria Math" panose="02040503050406030204" pitchFamily="18" charset="0"/>
                </a:endParaRPr>
              </a:p>
              <a:p>
                <a:pPr lvl="1"/>
                <a:r>
                  <a:rPr lang="en-US" b="0">
                    <a:ea typeface="Cambria Math" panose="02040503050406030204" pitchFamily="18" charset="0"/>
                  </a:rPr>
                  <a:t>Note: Green’s function can be found for higher order differential equations, but initially we will limit our study to 2</a:t>
                </a:r>
                <a:r>
                  <a:rPr lang="en-US" b="0" baseline="30000">
                    <a:ea typeface="Cambria Math" panose="02040503050406030204" pitchFamily="18" charset="0"/>
                  </a:rPr>
                  <a:t>nd</a:t>
                </a:r>
                <a:r>
                  <a:rPr lang="en-US" b="0">
                    <a:ea typeface="Cambria Math" panose="02040503050406030204" pitchFamily="18" charset="0"/>
                  </a:rPr>
                  <a:t> order differential equations.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05323-0537-3AEF-D541-F7D4D9FB5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7360" y="836024"/>
                <a:ext cx="10123713" cy="5760719"/>
              </a:xfrm>
              <a:blipFill>
                <a:blip r:embed="rId2"/>
                <a:stretch>
                  <a:fillRect l="-1505" t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87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18F311-4F00-D976-9748-3510582B64DE}"/>
              </a:ext>
            </a:extLst>
          </p:cNvPr>
          <p:cNvSpPr/>
          <p:nvPr/>
        </p:nvSpPr>
        <p:spPr>
          <a:xfrm>
            <a:off x="1880992" y="4716050"/>
            <a:ext cx="3605407" cy="789139"/>
          </a:xfrm>
          <a:prstGeom prst="rect">
            <a:avLst/>
          </a:prstGeom>
          <a:solidFill>
            <a:srgbClr val="FFFF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2D0EEC-9D91-B8CE-BF0F-E97881DD2588}"/>
              </a:ext>
            </a:extLst>
          </p:cNvPr>
          <p:cNvSpPr/>
          <p:nvPr/>
        </p:nvSpPr>
        <p:spPr>
          <a:xfrm>
            <a:off x="2968669" y="1290181"/>
            <a:ext cx="2843408" cy="425885"/>
          </a:xfrm>
          <a:prstGeom prst="rect">
            <a:avLst/>
          </a:prstGeom>
          <a:solidFill>
            <a:srgbClr val="FFFF00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0E9002-E5BB-8E18-2B24-E5955361A7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352811"/>
                <a:ext cx="10018713" cy="443838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We have 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We can use this definition to solve our general case by exploiting the properties of the delta function: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>
                    <a:latin typeface="Cambria Math" panose="02040503050406030204" pitchFamily="18" charset="0"/>
                  </a:rPr>
                  <a:t>	Thus, </a:t>
                </a:r>
              </a:p>
              <a:p>
                <a:pPr marL="0" indent="0">
                  <a:buNone/>
                </a:pPr>
                <a:r>
                  <a:rPr lang="en-US" b="0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0E9002-E5BB-8E18-2B24-E5955361A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352811"/>
                <a:ext cx="10018713" cy="4438389"/>
              </a:xfrm>
              <a:blipFill>
                <a:blip r:embed="rId2"/>
                <a:stretch>
                  <a:fillRect l="-1521" t="-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8850D9-08CA-6AB8-064C-79587B58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99789"/>
            <a:ext cx="10018713" cy="667011"/>
          </a:xfrm>
        </p:spPr>
        <p:txBody>
          <a:bodyPr>
            <a:normAutofit fontScale="90000"/>
          </a:bodyPr>
          <a:lstStyle/>
          <a:p>
            <a:r>
              <a:rPr lang="en-US"/>
              <a:t>Green’s functions cont.</a:t>
            </a:r>
          </a:p>
        </p:txBody>
      </p:sp>
    </p:spTree>
    <p:extLst>
      <p:ext uri="{BB962C8B-B14F-4D97-AF65-F5344CB8AC3E}">
        <p14:creationId xmlns:p14="http://schemas.microsoft.com/office/powerpoint/2010/main" val="319347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1421-D8AB-0C60-E7A0-942742B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574128"/>
            <a:ext cx="10524523" cy="908221"/>
          </a:xfrm>
        </p:spPr>
        <p:txBody>
          <a:bodyPr>
            <a:normAutofit/>
          </a:bodyPr>
          <a:lstStyle/>
          <a:p>
            <a:r>
              <a:rPr lang="en-US"/>
              <a:t>Partial and Ordinary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994C-7D12-F9E7-D432-E247B1F8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74107"/>
            <a:ext cx="10018713" cy="41951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lnSpc>
                <a:spcPct val="200000"/>
              </a:lnSpc>
              <a:buClr>
                <a:srgbClr val="1287C3"/>
              </a:buClr>
            </a:pPr>
            <a:r>
              <a:rPr lang="en-US" sz="2400">
                <a:ea typeface="+mn-lt"/>
                <a:cs typeface="+mn-lt"/>
              </a:rPr>
              <a:t>Quantum </a:t>
            </a:r>
            <a:r>
              <a:rPr lang="en-US" sz="2400"/>
              <a:t>Mechanics</a:t>
            </a:r>
            <a:endParaRPr lang="en-US"/>
          </a:p>
          <a:p>
            <a:pPr lvl="1">
              <a:lnSpc>
                <a:spcPct val="200000"/>
              </a:lnSpc>
              <a:buClr>
                <a:srgbClr val="1287C3"/>
              </a:buClr>
            </a:pPr>
            <a:r>
              <a:rPr lang="en-US" sz="2400"/>
              <a:t>Electro </a:t>
            </a:r>
            <a:r>
              <a:rPr lang="en-US" sz="2400">
                <a:ea typeface="+mn-lt"/>
                <a:cs typeface="+mn-lt"/>
              </a:rPr>
              <a:t>Dynamics</a:t>
            </a:r>
          </a:p>
          <a:p>
            <a:pPr lvl="1">
              <a:lnSpc>
                <a:spcPct val="200000"/>
              </a:lnSpc>
              <a:buClr>
                <a:srgbClr val="1287C3"/>
              </a:buClr>
            </a:pPr>
            <a:r>
              <a:rPr lang="en-US" sz="2400"/>
              <a:t>Signals Processing</a:t>
            </a:r>
          </a:p>
          <a:p>
            <a:pPr lvl="1">
              <a:lnSpc>
                <a:spcPct val="200000"/>
              </a:lnSpc>
              <a:buClr>
                <a:srgbClr val="1287C3"/>
              </a:buClr>
            </a:pPr>
            <a:r>
              <a:rPr lang="en-US" sz="2400"/>
              <a:t>Heat Transfer</a:t>
            </a:r>
          </a:p>
          <a:p>
            <a:pPr lvl="1">
              <a:lnSpc>
                <a:spcPct val="200000"/>
              </a:lnSpc>
              <a:buClr>
                <a:srgbClr val="1287C3"/>
              </a:buClr>
            </a:pPr>
            <a:r>
              <a:rPr lang="en-US" sz="240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98679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6469B95-919E-FFCF-3232-46F5552D6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713147"/>
            <a:ext cx="8946872" cy="34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A691982-7E83-9CAD-AC60-2ECF04EEB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757881"/>
            <a:ext cx="8946872" cy="33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7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C552501-82E6-25B5-B007-4B6E2E8BF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928" y="1534210"/>
            <a:ext cx="8946872" cy="37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20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7C19A7-3107-4CB2-BD0D-F7C79BE028C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7023227-530E-4024-91EF-312A851A758C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 design</Template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Parallax</vt:lpstr>
      <vt:lpstr>Green’s Functions</vt:lpstr>
      <vt:lpstr>Context</vt:lpstr>
      <vt:lpstr>Linear operators</vt:lpstr>
      <vt:lpstr>Green’s Functions</vt:lpstr>
      <vt:lpstr>Green’s functions cont.</vt:lpstr>
      <vt:lpstr>Partial and Ordinary Differential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Green’s functions </vt:lpstr>
      <vt:lpstr>Computing Green’s Function - BVPs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Fourier representation of Green’s functions</vt:lpstr>
      <vt:lpstr>Using Green’s functions for PDE’s – Poisson Strategy</vt:lpstr>
      <vt:lpstr>Important Green’s Functions</vt:lpstr>
      <vt:lpstr>Summary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Green’s Functions</dc:title>
  <dc:creator>bluishjules@gmail.com</dc:creator>
  <cp:revision>2</cp:revision>
  <dcterms:created xsi:type="dcterms:W3CDTF">2024-05-27T22:07:59Z</dcterms:created>
  <dcterms:modified xsi:type="dcterms:W3CDTF">2024-09-30T00:36:45Z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